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9" r:id="rId7"/>
    <p:sldId id="258" r:id="rId8"/>
    <p:sldId id="260" r:id="rId9"/>
    <p:sldId id="261" r:id="rId10"/>
    <p:sldId id="262" r:id="rId11"/>
    <p:sldId id="263" r:id="rId12"/>
    <p:sldId id="264" r:id="rId13"/>
    <p:sldId id="268" r:id="rId14"/>
    <p:sldId id="265" r:id="rId15"/>
    <p:sldId id="266" r:id="rId16"/>
    <p:sldId id="269" r:id="rId17"/>
    <p:sldId id="270" r:id="rId18"/>
    <p:sldId id="271" r:id="rId19"/>
    <p:sldId id="272" r:id="rId20"/>
    <p:sldId id="274" r:id="rId21"/>
    <p:sldId id="273"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E86C7-153B-A230-B12D-8C2C71EF3CD0}" name="Binnix, Elaine M" initials="BEM" userId="S::ebinnix@nps.gov::d13719b3-9e87-41fa-97c1-bcb3d2a7532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3C598-E628-45D8-8653-FDCBAF13A51F}" v="3376" dt="2023-04-21T20:00:3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81" d="100"/>
          <a:sy n="81" d="100"/>
        </p:scale>
        <p:origin x="706" y="62"/>
      </p:cViewPr>
      <p:guideLst/>
    </p:cSldViewPr>
  </p:slideViewPr>
  <p:outlineViewPr>
    <p:cViewPr>
      <p:scale>
        <a:sx n="33" d="100"/>
        <a:sy n="33" d="100"/>
      </p:scale>
      <p:origin x="0" y="-7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94FF9-D6E9-4F9D-B6DD-FB7B6D7C94A8}"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3FA5-3332-45E3-883F-2863C1CF06B7}" type="slidenum">
              <a:rPr lang="en-US" smtClean="0"/>
              <a:t>‹#›</a:t>
            </a:fld>
            <a:endParaRPr lang="en-US"/>
          </a:p>
        </p:txBody>
      </p:sp>
    </p:spTree>
    <p:extLst>
      <p:ext uri="{BB962C8B-B14F-4D97-AF65-F5344CB8AC3E}">
        <p14:creationId xmlns:p14="http://schemas.microsoft.com/office/powerpoint/2010/main" val="150651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b6f8209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b6f8209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F231-C8EB-3F62-4FDF-5B7A08AA3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0A2EE-BA87-B7A8-8902-4DEC18697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134E7B-B74D-BB45-3D78-BE491A37BD2A}"/>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5" name="Footer Placeholder 4">
            <a:extLst>
              <a:ext uri="{FF2B5EF4-FFF2-40B4-BE49-F238E27FC236}">
                <a16:creationId xmlns:a16="http://schemas.microsoft.com/office/drawing/2014/main" id="{30CDD0D8-5774-7B31-7073-D464D34E3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28331-B1A5-0661-0CB5-FA13ADE99E6C}"/>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9676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1BDF-9F41-139C-6192-3658F0DF8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777AB-2E88-A955-B605-325503411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2456E-7B84-BF3B-70AB-6956DBFB53F9}"/>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5" name="Footer Placeholder 4">
            <a:extLst>
              <a:ext uri="{FF2B5EF4-FFF2-40B4-BE49-F238E27FC236}">
                <a16:creationId xmlns:a16="http://schemas.microsoft.com/office/drawing/2014/main" id="{C483BAA2-5B87-E077-3EEB-3010B5C7A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D3ED1-DD6F-2229-40F9-48FA55CF8273}"/>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120854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6121A-DD51-DF23-DF4D-2A47D3E77F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29740-20A2-5590-88A5-1D2421E1D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6CE8A-8796-5BAE-1900-122B504A0D15}"/>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5" name="Footer Placeholder 4">
            <a:extLst>
              <a:ext uri="{FF2B5EF4-FFF2-40B4-BE49-F238E27FC236}">
                <a16:creationId xmlns:a16="http://schemas.microsoft.com/office/drawing/2014/main" id="{38A55F72-A4BC-7B37-A919-AA85FE650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DA359-6C85-76DF-335B-82AB443EC03D}"/>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286314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AC6B-0E4F-A098-E6F1-477CB40D6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72B01-65C6-5646-6A9B-5FAB2242F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03C52-EDC3-2FBB-496E-49E4C42369E6}"/>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5" name="Footer Placeholder 4">
            <a:extLst>
              <a:ext uri="{FF2B5EF4-FFF2-40B4-BE49-F238E27FC236}">
                <a16:creationId xmlns:a16="http://schemas.microsoft.com/office/drawing/2014/main" id="{E6D49C64-E469-EB4D-DA44-3F7E0D567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45E8F-DCED-B76B-1FFC-061A8F21151F}"/>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337360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D3A5-5A6E-19CC-45E1-E3390D896B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6B4A53-4FED-A84A-B7F1-D3F929A7C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EAC81-A703-4F34-8716-25288FF243A6}"/>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5" name="Footer Placeholder 4">
            <a:extLst>
              <a:ext uri="{FF2B5EF4-FFF2-40B4-BE49-F238E27FC236}">
                <a16:creationId xmlns:a16="http://schemas.microsoft.com/office/drawing/2014/main" id="{BEB6AB20-E8D2-AD3A-B95B-65E28C35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8EA85-B69D-2BD3-F792-F6933A039CD7}"/>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6274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1C0C-48C9-19D7-C320-B81544621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2072A-2E7A-C9ED-9E99-BFA308B71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1DBCD-A228-7380-3D88-5E7781509B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8BDBBD-4D09-980D-3C21-78C41CE09747}"/>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6" name="Footer Placeholder 5">
            <a:extLst>
              <a:ext uri="{FF2B5EF4-FFF2-40B4-BE49-F238E27FC236}">
                <a16:creationId xmlns:a16="http://schemas.microsoft.com/office/drawing/2014/main" id="{363AFE91-C69E-CE60-D6CB-1CA06D00C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CCEDF-C3DB-E1DE-F79A-048655DA658B}"/>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103371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F8F4-7C4B-852B-EFFD-EB7C74343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A27833-AB1C-A4AD-DCB9-3578E57F2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A62C6-A881-6E52-94DA-4205E9F30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118E-CEE4-66E9-AA68-A7B804431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F13D9-27F1-87FC-F168-BE32ED995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380E6-127A-C22D-18FF-F4C1E74BCBD7}"/>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8" name="Footer Placeholder 7">
            <a:extLst>
              <a:ext uri="{FF2B5EF4-FFF2-40B4-BE49-F238E27FC236}">
                <a16:creationId xmlns:a16="http://schemas.microsoft.com/office/drawing/2014/main" id="{A2E7BB44-8049-4CC6-129C-92448F001F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656177-AED3-2F54-B0F7-D604E60BF19C}"/>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17177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EF4C-1527-699B-62C4-B24D077AF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41EEB2-12BE-D5AA-FAFF-B464B92135B6}"/>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4" name="Footer Placeholder 3">
            <a:extLst>
              <a:ext uri="{FF2B5EF4-FFF2-40B4-BE49-F238E27FC236}">
                <a16:creationId xmlns:a16="http://schemas.microsoft.com/office/drawing/2014/main" id="{4CB779A8-A40B-103E-3A07-8CA68B9DD1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355583-189D-2C99-7502-6119CBB6862A}"/>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417238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C3FE9-ACA7-5745-9667-15E997E98587}"/>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3" name="Footer Placeholder 2">
            <a:extLst>
              <a:ext uri="{FF2B5EF4-FFF2-40B4-BE49-F238E27FC236}">
                <a16:creationId xmlns:a16="http://schemas.microsoft.com/office/drawing/2014/main" id="{6129B87A-5231-BA2A-91C4-B924700F6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95B55-1B6B-BBAE-F649-8491EC7E94DD}"/>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344973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5F5-B29A-1170-4B3E-154B5A15D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FBDC9-9F98-BE9B-C07B-2FE52BC90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DE93AB-55C8-078D-4625-72D8F7A70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E54DE-B616-D50C-3C06-2F87935803A5}"/>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6" name="Footer Placeholder 5">
            <a:extLst>
              <a:ext uri="{FF2B5EF4-FFF2-40B4-BE49-F238E27FC236}">
                <a16:creationId xmlns:a16="http://schemas.microsoft.com/office/drawing/2014/main" id="{53B9312C-302B-8923-A565-217577A9B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DDEFA-1944-35F7-92B7-B9660EE95FDF}"/>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354107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438F-2D27-8706-71B7-077E7E6C5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6DD642-F423-739A-8ED2-B7A5D27EE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E20574-F0B4-8938-AF31-8D482153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A32B-8870-DAE4-658F-FB812B08CEE3}"/>
              </a:ext>
            </a:extLst>
          </p:cNvPr>
          <p:cNvSpPr>
            <a:spLocks noGrp="1"/>
          </p:cNvSpPr>
          <p:nvPr>
            <p:ph type="dt" sz="half" idx="10"/>
          </p:nvPr>
        </p:nvSpPr>
        <p:spPr/>
        <p:txBody>
          <a:bodyPr/>
          <a:lstStyle/>
          <a:p>
            <a:fld id="{73C2F36C-C84D-45F5-B20A-7DEBEFE98291}" type="datetimeFigureOut">
              <a:rPr lang="en-US" smtClean="0"/>
              <a:t>5/1/2023</a:t>
            </a:fld>
            <a:endParaRPr lang="en-US"/>
          </a:p>
        </p:txBody>
      </p:sp>
      <p:sp>
        <p:nvSpPr>
          <p:cNvPr id="6" name="Footer Placeholder 5">
            <a:extLst>
              <a:ext uri="{FF2B5EF4-FFF2-40B4-BE49-F238E27FC236}">
                <a16:creationId xmlns:a16="http://schemas.microsoft.com/office/drawing/2014/main" id="{27DC53D6-3579-6CCD-8751-DF429F680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C34C9-4B8C-1D53-1CA9-CFC420656E5B}"/>
              </a:ext>
            </a:extLst>
          </p:cNvPr>
          <p:cNvSpPr>
            <a:spLocks noGrp="1"/>
          </p:cNvSpPr>
          <p:nvPr>
            <p:ph type="sldNum" sz="quarter" idx="12"/>
          </p:nvPr>
        </p:nvSpPr>
        <p:spPr/>
        <p:txBody>
          <a:bodyPr/>
          <a:lstStyle/>
          <a:p>
            <a:fld id="{BC7D8CB4-AAE0-4BE2-B3D7-B53664677FAF}" type="slidenum">
              <a:rPr lang="en-US" smtClean="0"/>
              <a:t>‹#›</a:t>
            </a:fld>
            <a:endParaRPr lang="en-US"/>
          </a:p>
        </p:txBody>
      </p:sp>
    </p:spTree>
    <p:extLst>
      <p:ext uri="{BB962C8B-B14F-4D97-AF65-F5344CB8AC3E}">
        <p14:creationId xmlns:p14="http://schemas.microsoft.com/office/powerpoint/2010/main" val="92684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63871-A6CF-739E-34D9-0BCE95472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F3DF2-FD8C-A9A7-8BC6-3EB2F453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CF415-7A34-6442-4A3F-3F4AC6076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2F36C-C84D-45F5-B20A-7DEBEFE98291}" type="datetimeFigureOut">
              <a:rPr lang="en-US" smtClean="0"/>
              <a:t>5/1/2023</a:t>
            </a:fld>
            <a:endParaRPr lang="en-US"/>
          </a:p>
        </p:txBody>
      </p:sp>
      <p:sp>
        <p:nvSpPr>
          <p:cNvPr id="5" name="Footer Placeholder 4">
            <a:extLst>
              <a:ext uri="{FF2B5EF4-FFF2-40B4-BE49-F238E27FC236}">
                <a16:creationId xmlns:a16="http://schemas.microsoft.com/office/drawing/2014/main" id="{1597DF49-1B6A-1142-458C-50B030E69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CBF1C-8429-011A-E0B6-AC7CFDBD1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D8CB4-AAE0-4BE2-B3D7-B53664677FAF}" type="slidenum">
              <a:rPr lang="en-US" smtClean="0"/>
              <a:t>‹#›</a:t>
            </a:fld>
            <a:endParaRPr lang="en-US"/>
          </a:p>
        </p:txBody>
      </p:sp>
    </p:spTree>
    <p:extLst>
      <p:ext uri="{BB962C8B-B14F-4D97-AF65-F5344CB8AC3E}">
        <p14:creationId xmlns:p14="http://schemas.microsoft.com/office/powerpoint/2010/main" val="4228125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lj7t0s4ro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nps.gov/articles/000/carl-black-history.htm" TargetMode="External"/><Relationship Id="rId3" Type="http://schemas.openxmlformats.org/officeDocument/2006/relationships/hyperlink" Target="https://www.nps.gov/carl/learn/historyculture/history-of-connemara.htm" TargetMode="External"/><Relationship Id="rId7" Type="http://schemas.openxmlformats.org/officeDocument/2006/relationships/hyperlink" Target="https://www.nps.gov/media/photo/gallery-item.htm?pg=6804277&amp;id=a29f2f71-e76e-47a3-bfb0-ec7667e31039&amp;gid=67C5075C-1C63-4EB6-8A6D-7D789B561C70" TargetMode="External"/><Relationship Id="rId2" Type="http://schemas.openxmlformats.org/officeDocument/2006/relationships/hyperlink" Target="https://www.loc.gov/pictures/item/95517271/" TargetMode="External"/><Relationship Id="rId1" Type="http://schemas.openxmlformats.org/officeDocument/2006/relationships/slideLayout" Target="../slideLayouts/slideLayout2.xml"/><Relationship Id="rId6" Type="http://schemas.openxmlformats.org/officeDocument/2006/relationships/hyperlink" Target="https://www.youtube.com/watch?v=Wlj7t0s4rok&amp;t=1s" TargetMode="External"/><Relationship Id="rId5" Type="http://schemas.openxmlformats.org/officeDocument/2006/relationships/hyperlink" Target="https://www.nps.gov/carl/index.htm" TargetMode="External"/><Relationship Id="rId10" Type="http://schemas.openxmlformats.org/officeDocument/2006/relationships/hyperlink" Target="https://www.nps.gov/media/photo/gallery-item.htm?pg=6804277&amp;id=f7b55f0c-f850-476f-a522-9d8e69d5ddb5&amp;gid=67C5075C-1C63-4EB6-8A6D-7D789B561C70" TargetMode="External"/><Relationship Id="rId4" Type="http://schemas.openxmlformats.org/officeDocument/2006/relationships/hyperlink" Target="https://www.nps.gov/carl/learn/historyculture/people.htm" TargetMode="External"/><Relationship Id="rId9" Type="http://schemas.openxmlformats.org/officeDocument/2006/relationships/hyperlink" Target="https://archive.org/details/abrahamlincolnpr0000sand_d9e9/page/n5/mode/2u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vMgJzVCRC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2825F-BD8F-0F56-D01E-99D8781EEDD6}"/>
              </a:ext>
            </a:extLst>
          </p:cNvPr>
          <p:cNvSpPr>
            <a:spLocks noGrp="1"/>
          </p:cNvSpPr>
          <p:nvPr>
            <p:ph type="ctrTitle"/>
          </p:nvPr>
        </p:nvSpPr>
        <p:spPr>
          <a:xfrm>
            <a:off x="2138378" y="2653827"/>
            <a:ext cx="5491323" cy="1534633"/>
          </a:xfrm>
        </p:spPr>
        <p:txBody>
          <a:bodyPr anchor="b">
            <a:normAutofit/>
          </a:bodyPr>
          <a:lstStyle/>
          <a:p>
            <a:pPr algn="l"/>
            <a:r>
              <a:rPr lang="en-US" sz="5200" dirty="0"/>
              <a:t>Primary and Secondary Sources</a:t>
            </a:r>
          </a:p>
        </p:txBody>
      </p:sp>
      <p:pic>
        <p:nvPicPr>
          <p:cNvPr id="7" name="Graphic 6" descr="Magnifying glass">
            <a:extLst>
              <a:ext uri="{FF2B5EF4-FFF2-40B4-BE49-F238E27FC236}">
                <a16:creationId xmlns:a16="http://schemas.microsoft.com/office/drawing/2014/main" id="{200D5481-3FBA-684A-5C15-66287AE0ED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Magnifying glass">
            <a:extLst>
              <a:ext uri="{FF2B5EF4-FFF2-40B4-BE49-F238E27FC236}">
                <a16:creationId xmlns:a16="http://schemas.microsoft.com/office/drawing/2014/main" id="{C1A2223A-69AB-4A5A-8F74-729474A814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pic>
        <p:nvPicPr>
          <p:cNvPr id="1026" name="Picture 2" descr="Carl Sandburg Home National Historic Site Banner in Black and White with a National Park Service arrowhead in the righthand corner.">
            <a:extLst>
              <a:ext uri="{FF2B5EF4-FFF2-40B4-BE49-F238E27FC236}">
                <a16:creationId xmlns:a16="http://schemas.microsoft.com/office/drawing/2014/main" id="{3EB0A9AA-D962-01AB-8130-80EBE6E13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89612" cy="122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2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p:nvSpPr>
          <p:cNvPr id="1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DEEC1-B707-E40C-1A5C-E7392B531253}"/>
              </a:ext>
            </a:extLst>
          </p:cNvPr>
          <p:cNvSpPr txBox="1">
            <a:spLocks noGrp="1"/>
          </p:cNvSpPr>
          <p:nvPr>
            <p:ph type="title" idx="4294967295"/>
          </p:nvPr>
        </p:nvSpPr>
        <p:spPr>
          <a:xfrm>
            <a:off x="1028700" y="1967266"/>
            <a:ext cx="2628900" cy="2547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mj-lt"/>
                <a:ea typeface="+mj-ea"/>
                <a:cs typeface="+mj-cs"/>
              </a:rPr>
              <a:t>Video Break!</a:t>
            </a:r>
          </a:p>
        </p:txBody>
      </p:sp>
      <p:pic>
        <p:nvPicPr>
          <p:cNvPr id="120" name="Google Shape;120;p25" descr="This video defines a primary source and what makes it different from a secondary source. What counts as original material? And where can we find these primary sources now?&#10;&#10;http://www.shmoop.com/courses/analyzing-primary-sources/" title="What is a Primary Source? by Shmoop">
            <a:hlinkClick r:id="rId3"/>
          </p:cNvPr>
          <p:cNvPicPr preferRelativeResize="0"/>
          <p:nvPr/>
        </p:nvPicPr>
        <p:blipFill>
          <a:blip r:embed="rId4"/>
          <a:stretch>
            <a:fillRect/>
          </a:stretch>
        </p:blipFill>
        <p:spPr>
          <a:xfrm>
            <a:off x="4777316" y="885073"/>
            <a:ext cx="6780700" cy="50855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97867-DA25-023F-2D0B-64ACC268B7EB}"/>
              </a:ext>
            </a:extLst>
          </p:cNvPr>
          <p:cNvSpPr>
            <a:spLocks noGrp="1"/>
          </p:cNvSpPr>
          <p:nvPr>
            <p:ph type="title"/>
          </p:nvPr>
        </p:nvSpPr>
        <p:spPr>
          <a:xfrm>
            <a:off x="5673754" y="1321902"/>
            <a:ext cx="6272169" cy="943888"/>
          </a:xfrm>
        </p:spPr>
        <p:txBody>
          <a:bodyPr>
            <a:normAutofit/>
          </a:bodyPr>
          <a:lstStyle/>
          <a:p>
            <a:r>
              <a:rPr lang="en-US" sz="3600" dirty="0"/>
              <a:t>Now Can You Tell the Difference?</a:t>
            </a:r>
          </a:p>
        </p:txBody>
      </p:sp>
      <p:pic>
        <p:nvPicPr>
          <p:cNvPr id="7" name="Graphic 6" descr="Magnifying glass">
            <a:extLst>
              <a:ext uri="{FF2B5EF4-FFF2-40B4-BE49-F238E27FC236}">
                <a16:creationId xmlns:a16="http://schemas.microsoft.com/office/drawing/2014/main" id="{BFECEDD1-E282-BD59-B4EE-8D1C20A6B4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C199CC7F-505F-D6AC-B6BE-0B001E9F90AB}"/>
              </a:ext>
            </a:extLst>
          </p:cNvPr>
          <p:cNvSpPr>
            <a:spLocks noGrp="1"/>
          </p:cNvSpPr>
          <p:nvPr>
            <p:ph idx="1"/>
          </p:nvPr>
        </p:nvSpPr>
        <p:spPr>
          <a:xfrm>
            <a:off x="6090574" y="2421682"/>
            <a:ext cx="4977578" cy="3639289"/>
          </a:xfrm>
        </p:spPr>
        <p:txBody>
          <a:bodyPr anchor="ctr">
            <a:normAutofit fontScale="92500"/>
          </a:bodyPr>
          <a:lstStyle/>
          <a:p>
            <a:r>
              <a:rPr lang="en-US" sz="1800" dirty="0"/>
              <a:t>Let’s practice looking at a few sources about the history of Connemara in Flat Rock, North Carolina.</a:t>
            </a:r>
          </a:p>
          <a:p>
            <a:r>
              <a:rPr lang="en-US" sz="1800" dirty="0"/>
              <a:t>Examine each source, decide the source type (primary or secondary) and write down at least three observations about the source. Consider…</a:t>
            </a:r>
          </a:p>
          <a:p>
            <a:pPr lvl="1"/>
            <a:r>
              <a:rPr lang="en-US" sz="1800" dirty="0"/>
              <a:t>What is the source?</a:t>
            </a:r>
          </a:p>
          <a:p>
            <a:pPr lvl="1"/>
            <a:r>
              <a:rPr lang="en-US" sz="1800" dirty="0"/>
              <a:t>When was it made?</a:t>
            </a:r>
          </a:p>
          <a:p>
            <a:pPr lvl="1"/>
            <a:r>
              <a:rPr lang="en-US" sz="1800" dirty="0"/>
              <a:t>What is the subject of the source?</a:t>
            </a:r>
          </a:p>
          <a:p>
            <a:pPr lvl="1"/>
            <a:r>
              <a:rPr lang="en-US" sz="1800" dirty="0"/>
              <a:t>What does the source tell you about history?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Based on your observations and what you have learned about sources, decide if the source is primary or secondary.</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491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A75A9-D497-77EA-BDAA-268552E83CF6}"/>
              </a:ext>
            </a:extLst>
          </p:cNvPr>
          <p:cNvSpPr>
            <a:spLocks noGrp="1"/>
          </p:cNvSpPr>
          <p:nvPr>
            <p:ph type="title"/>
          </p:nvPr>
        </p:nvSpPr>
        <p:spPr>
          <a:xfrm>
            <a:off x="589560" y="856180"/>
            <a:ext cx="4560584" cy="1128068"/>
          </a:xfrm>
        </p:spPr>
        <p:txBody>
          <a:bodyPr anchor="ctr">
            <a:normAutofit/>
          </a:bodyPr>
          <a:lstStyle/>
          <a:p>
            <a:r>
              <a:rPr lang="en-US" sz="3700" dirty="0"/>
              <a:t>Dwelling of an Enslaved Person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83F09-F1FD-1FDC-EB7D-EB3D1E6A7D22}"/>
              </a:ext>
            </a:extLst>
          </p:cNvPr>
          <p:cNvSpPr>
            <a:spLocks noGrp="1"/>
          </p:cNvSpPr>
          <p:nvPr>
            <p:ph idx="1"/>
          </p:nvPr>
        </p:nvSpPr>
        <p:spPr>
          <a:xfrm>
            <a:off x="590719" y="2330505"/>
            <a:ext cx="4559425" cy="3979585"/>
          </a:xfrm>
        </p:spPr>
        <p:txBody>
          <a:bodyPr anchor="ctr">
            <a:normAutofit/>
          </a:bodyPr>
          <a:lstStyle/>
          <a:p>
            <a:pPr marL="0" indent="0">
              <a:buNone/>
            </a:pPr>
            <a:r>
              <a:rPr lang="en-US" sz="2000" dirty="0">
                <a:effectLst/>
                <a:highlight>
                  <a:srgbClr val="FFFFFF"/>
                </a:highlight>
                <a:latin typeface="Arial" panose="020B0604020202020204" pitchFamily="34" charset="0"/>
                <a:ea typeface="Arial" panose="020B0604020202020204" pitchFamily="34" charset="0"/>
              </a:rPr>
              <a:t>Housing for enslaved persons during the Memminger ownership of the property [Connemara], when it was known as Rock Hill. Dated 1888.</a:t>
            </a:r>
            <a:endParaRPr lang="en-US" sz="2000" dirty="0">
              <a:effectLst/>
              <a:latin typeface="Arial" panose="020B0604020202020204" pitchFamily="34" charset="0"/>
              <a:ea typeface="Arial" panose="020B0604020202020204" pitchFamily="34" charset="0"/>
            </a:endParaRPr>
          </a:p>
          <a:p>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photo of a home for enslaved people dated around 1888. The home sits in a farm field and the wooden walls of the building have an unstable look.">
            <a:extLst>
              <a:ext uri="{FF2B5EF4-FFF2-40B4-BE49-F238E27FC236}">
                <a16:creationId xmlns:a16="http://schemas.microsoft.com/office/drawing/2014/main" id="{2A4624EA-3C19-E5DA-6F1F-362BF69427A8}"/>
              </a:ext>
            </a:extLst>
          </p:cNvPr>
          <p:cNvPicPr>
            <a:picLocks noChangeAspect="1"/>
          </p:cNvPicPr>
          <p:nvPr/>
        </p:nvPicPr>
        <p:blipFill rotWithShape="1">
          <a:blip r:embed="rId2"/>
          <a:srcRect t="2575" r="4" b="4"/>
          <a:stretch/>
        </p:blipFill>
        <p:spPr>
          <a:xfrm>
            <a:off x="5977788" y="799352"/>
            <a:ext cx="5425410" cy="5259296"/>
          </a:xfrm>
          <a:prstGeom prst="rect">
            <a:avLst/>
          </a:prstGeom>
        </p:spPr>
      </p:pic>
    </p:spTree>
    <p:extLst>
      <p:ext uri="{BB962C8B-B14F-4D97-AF65-F5344CB8AC3E}">
        <p14:creationId xmlns:p14="http://schemas.microsoft.com/office/powerpoint/2010/main" val="74419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0E6269-7C91-5889-86F3-13F693694F31}"/>
              </a:ext>
            </a:extLst>
          </p:cNvPr>
          <p:cNvSpPr>
            <a:spLocks noGrp="1"/>
          </p:cNvSpPr>
          <p:nvPr>
            <p:ph type="title"/>
          </p:nvPr>
        </p:nvSpPr>
        <p:spPr>
          <a:xfrm>
            <a:off x="838201" y="643467"/>
            <a:ext cx="3888526" cy="1800526"/>
          </a:xfrm>
        </p:spPr>
        <p:txBody>
          <a:bodyPr>
            <a:normAutofit/>
          </a:bodyPr>
          <a:lstStyle/>
          <a:p>
            <a:r>
              <a:rPr lang="en-US" sz="3100" dirty="0"/>
              <a:t>A Recent Book from the Carl Sandburg Home National Historic Site.</a:t>
            </a:r>
          </a:p>
        </p:txBody>
      </p:sp>
      <p:sp>
        <p:nvSpPr>
          <p:cNvPr id="3" name="Content Placeholder 2">
            <a:extLst>
              <a:ext uri="{FF2B5EF4-FFF2-40B4-BE49-F238E27FC236}">
                <a16:creationId xmlns:a16="http://schemas.microsoft.com/office/drawing/2014/main" id="{7928A2CD-BA82-E101-1FFA-A4D25FCFB683}"/>
              </a:ext>
            </a:extLst>
          </p:cNvPr>
          <p:cNvSpPr>
            <a:spLocks noGrp="1"/>
          </p:cNvSpPr>
          <p:nvPr>
            <p:ph idx="1"/>
          </p:nvPr>
        </p:nvSpPr>
        <p:spPr>
          <a:xfrm>
            <a:off x="838201" y="2623381"/>
            <a:ext cx="3888528" cy="3553581"/>
          </a:xfrm>
        </p:spPr>
        <p:txBody>
          <a:bodyPr>
            <a:normAutofit/>
          </a:bodyPr>
          <a:lstStyle/>
          <a:p>
            <a:pPr marL="0" indent="0">
              <a:buNone/>
            </a:pPr>
            <a:r>
              <a:rPr lang="en-US" sz="2000" i="1" dirty="0"/>
              <a:t>Black Lives and Whitened Stories: From the Lowcountry to the Mountains</a:t>
            </a:r>
            <a:r>
              <a:rPr lang="en-US" sz="2000" dirty="0"/>
              <a:t>. A recent historic resource study, published in 2020. The authors look at multiple histories written about Connemara, Flat Rock and western North Carolina.</a:t>
            </a:r>
          </a:p>
        </p:txBody>
      </p:sp>
      <p:pic>
        <p:nvPicPr>
          <p:cNvPr id="5" name="Picture 4" descr="The cover of the book Black Lives and Whitened Stories: From the Lowcountry to the Mountains. There are multiple images of African American men and women from Flat Rock, North Carolina on the cover.">
            <a:extLst>
              <a:ext uri="{FF2B5EF4-FFF2-40B4-BE49-F238E27FC236}">
                <a16:creationId xmlns:a16="http://schemas.microsoft.com/office/drawing/2014/main" id="{B03C3E20-6972-5F11-E02C-65B0735BD1B0}"/>
              </a:ext>
            </a:extLst>
          </p:cNvPr>
          <p:cNvPicPr>
            <a:picLocks noChangeAspect="1"/>
          </p:cNvPicPr>
          <p:nvPr/>
        </p:nvPicPr>
        <p:blipFill rotWithShape="1">
          <a:blip r:embed="rId2"/>
          <a:srcRect t="1730" r="-3" b="1260"/>
          <a:stretch/>
        </p:blipFill>
        <p:spPr>
          <a:xfrm>
            <a:off x="6959507" y="643234"/>
            <a:ext cx="4430504" cy="5599876"/>
          </a:xfrm>
          <a:prstGeom prst="rect">
            <a:avLst/>
          </a:prstGeom>
        </p:spPr>
      </p:pic>
    </p:spTree>
    <p:extLst>
      <p:ext uri="{BB962C8B-B14F-4D97-AF65-F5344CB8AC3E}">
        <p14:creationId xmlns:p14="http://schemas.microsoft.com/office/powerpoint/2010/main" val="345712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7A311-373F-1638-E1D6-FD3338B5C27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James Fisher Interview 1975</a:t>
            </a:r>
          </a:p>
        </p:txBody>
      </p:sp>
      <p:pic>
        <p:nvPicPr>
          <p:cNvPr id="12" name="James Fisher interview clip" descr="Listen to the James Fisher interview here. The transcription is also provided.">
            <a:hlinkClick r:id="" action="ppaction://media"/>
            <a:extLst>
              <a:ext uri="{FF2B5EF4-FFF2-40B4-BE49-F238E27FC236}">
                <a16:creationId xmlns:a16="http://schemas.microsoft.com/office/drawing/2014/main" id="{26F81E1C-A056-5327-E692-D7389E41C42C}"/>
              </a:ext>
              <a:ext uri="{C183D7F6-B498-43B3-948B-1728B52AA6E4}">
                <adec:decorative xmlns:adec="http://schemas.microsoft.com/office/drawing/2017/decorative" val="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99468" y="5197580"/>
            <a:ext cx="487363" cy="487363"/>
          </a:xfrm>
          <a:prstGeom prst="rect">
            <a:avLst/>
          </a:prstGeom>
        </p:spPr>
      </p:pic>
      <p:sp>
        <p:nvSpPr>
          <p:cNvPr id="14" name="Content Placeholder 13">
            <a:extLst>
              <a:ext uri="{FF2B5EF4-FFF2-40B4-BE49-F238E27FC236}">
                <a16:creationId xmlns:a16="http://schemas.microsoft.com/office/drawing/2014/main" id="{2A03CEA1-00C2-86EA-F42E-57A00FB14C97}"/>
              </a:ext>
            </a:extLst>
          </p:cNvPr>
          <p:cNvSpPr>
            <a:spLocks noGrp="1"/>
          </p:cNvSpPr>
          <p:nvPr>
            <p:ph idx="1"/>
          </p:nvPr>
        </p:nvSpPr>
        <p:spPr>
          <a:xfrm>
            <a:off x="4311941" y="884991"/>
            <a:ext cx="7378663" cy="4799951"/>
          </a:xfrm>
        </p:spPr>
        <p:txBody>
          <a:bodyPr>
            <a:normAutofit fontScale="92500" lnSpcReduction="10000"/>
          </a:bodyPr>
          <a:lstStyle/>
          <a:p>
            <a:pPr marL="0" indent="0">
              <a:buNone/>
            </a:pPr>
            <a:r>
              <a:rPr lang="en-US" sz="1400" dirty="0"/>
              <a:t>James Fisher: I came to Mr. Captain Smyth in the middle of the year 1911 or 1912. I was sent from Greenville, South Carolina, by his daughter, Mrs. Margaret McKissick. My mother was a cook for her. She sent me up to Greenville to work for her mother and father in Greenville. Right out of school, I came right out of school to Captain Smyth (in Greenville).</a:t>
            </a:r>
          </a:p>
          <a:p>
            <a:pPr marL="0" indent="0">
              <a:buNone/>
            </a:pPr>
            <a:r>
              <a:rPr lang="en-US" sz="1400" dirty="0"/>
              <a:t>Interviewer: So you went right out of school to Captain Smyth?</a:t>
            </a:r>
          </a:p>
          <a:p>
            <a:pPr marL="0" indent="0">
              <a:buNone/>
            </a:pPr>
            <a:r>
              <a:rPr lang="en-US" sz="1400" dirty="0"/>
              <a:t>James Fisher: Captain Smyth, his daughter, put that down. His daughter Mrs. Margaret McKissick, sent me up to Greenville to work for her mother and father (Captain Smyth), </a:t>
            </a:r>
            <a:r>
              <a:rPr lang="en-US" sz="1400" dirty="0" err="1"/>
              <a:t>‘cause</a:t>
            </a:r>
            <a:r>
              <a:rPr lang="en-US" sz="1400" dirty="0"/>
              <a:t> my mother was her cook.</a:t>
            </a:r>
          </a:p>
          <a:p>
            <a:pPr marL="0" indent="0">
              <a:buNone/>
            </a:pPr>
            <a:r>
              <a:rPr lang="en-US" sz="1400" dirty="0"/>
              <a:t>Interviewer: Alright now you say there were seven servants here in the house?</a:t>
            </a:r>
          </a:p>
          <a:p>
            <a:pPr marL="0" indent="0">
              <a:buNone/>
            </a:pPr>
            <a:r>
              <a:rPr lang="en-US" sz="1400" dirty="0"/>
              <a:t>James Fisher: Yes, in Greenville. Yes, we had seven servants.</a:t>
            </a:r>
          </a:p>
          <a:p>
            <a:pPr marL="0" indent="0">
              <a:buNone/>
            </a:pPr>
            <a:r>
              <a:rPr lang="en-US" sz="1400" dirty="0"/>
              <a:t>Interviewer: Alright. How many did you have here (Connemara)?</a:t>
            </a:r>
          </a:p>
          <a:p>
            <a:pPr marL="0" indent="0">
              <a:buNone/>
            </a:pPr>
            <a:r>
              <a:rPr lang="en-US" sz="1400" dirty="0"/>
              <a:t>James Fisher: Well, they all came up here and...</a:t>
            </a:r>
          </a:p>
          <a:p>
            <a:pPr marL="0" indent="0">
              <a:buNone/>
            </a:pPr>
            <a:r>
              <a:rPr lang="en-US" sz="1400" dirty="0"/>
              <a:t>Interviewer: They all came up here?</a:t>
            </a:r>
          </a:p>
          <a:p>
            <a:pPr marL="0" indent="0">
              <a:buNone/>
            </a:pPr>
            <a:r>
              <a:rPr lang="en-US" sz="1400" dirty="0"/>
              <a:t>James Fisher: And that was horse and buggy days too you know. I can name them to you. There was Paul, the coachman, George was Captain Smyth’s chauffer, Plummer was the cook, me as the butler, that’s four. Me, the butler, and then they had the laundry work was done on the place, that was </a:t>
            </a:r>
            <a:r>
              <a:rPr lang="en-US" sz="1400" dirty="0" err="1"/>
              <a:t>Ludy</a:t>
            </a:r>
            <a:r>
              <a:rPr lang="en-US" sz="1400" dirty="0"/>
              <a:t>, she was the laundress, that’s five. And then we had old man Robert, he was the flower man, worked out in the yard. Six, seven, one more. Anyway, seven servants.</a:t>
            </a:r>
          </a:p>
          <a:p>
            <a:pPr marL="0" indent="0">
              <a:buNone/>
            </a:pPr>
            <a:r>
              <a:rPr lang="en-US" sz="1400" dirty="0"/>
              <a:t>Interviewer: And they all came up here?</a:t>
            </a:r>
          </a:p>
          <a:p>
            <a:pPr marL="0" indent="0">
              <a:buNone/>
            </a:pPr>
            <a:r>
              <a:rPr lang="en-US" sz="1400" dirty="0"/>
              <a:t>James Fisher: Oh and then after I, after they let Jim Robinson go back, well when the chauffer old George had to go to Greenville to work together, then I had to take over as chauffer.</a:t>
            </a:r>
          </a:p>
        </p:txBody>
      </p:sp>
    </p:spTree>
    <p:extLst>
      <p:ext uri="{BB962C8B-B14F-4D97-AF65-F5344CB8AC3E}">
        <p14:creationId xmlns:p14="http://schemas.microsoft.com/office/powerpoint/2010/main" val="413404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3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253AE3-3191-994A-7B91-E415C1B29679}"/>
              </a:ext>
            </a:extLst>
          </p:cNvPr>
          <p:cNvSpPr>
            <a:spLocks noGrp="1"/>
          </p:cNvSpPr>
          <p:nvPr>
            <p:ph type="title"/>
          </p:nvPr>
        </p:nvSpPr>
        <p:spPr>
          <a:xfrm>
            <a:off x="5894962" y="479493"/>
            <a:ext cx="5458838" cy="1325563"/>
          </a:xfrm>
        </p:spPr>
        <p:txBody>
          <a:bodyPr>
            <a:normAutofit/>
          </a:bodyPr>
          <a:lstStyle/>
          <a:p>
            <a:r>
              <a:rPr lang="en-US" sz="3700" dirty="0"/>
              <a:t>Abraham Lincoln Biography by Carl Sandburg</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The cover of the book Abraham Lincoln: The Prairie Years and the War Years by Carl Sandburg. A colorized portrait of U.S. President Abraham Lincoln appears against a sky blue background. The cover indicates the status of the book as a Pulitzer Prize winner.&#10;">
            <a:extLst>
              <a:ext uri="{FF2B5EF4-FFF2-40B4-BE49-F238E27FC236}">
                <a16:creationId xmlns:a16="http://schemas.microsoft.com/office/drawing/2014/main" id="{71BEC671-5414-B139-C8BD-A430BBEB9B28}"/>
              </a:ext>
            </a:extLst>
          </p:cNvPr>
          <p:cNvPicPr>
            <a:picLocks noChangeAspect="1"/>
          </p:cNvPicPr>
          <p:nvPr/>
        </p:nvPicPr>
        <p:blipFill>
          <a:blip r:embed="rId2"/>
          <a:stretch>
            <a:fillRect/>
          </a:stretch>
        </p:blipFill>
        <p:spPr>
          <a:xfrm>
            <a:off x="703182" y="582636"/>
            <a:ext cx="4777381" cy="552298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8">
            <a:extLst>
              <a:ext uri="{FF2B5EF4-FFF2-40B4-BE49-F238E27FC236}">
                <a16:creationId xmlns:a16="http://schemas.microsoft.com/office/drawing/2014/main" id="{8950C7F4-0CA1-A886-C41B-BDD12DC85411}"/>
              </a:ext>
            </a:extLst>
          </p:cNvPr>
          <p:cNvSpPr>
            <a:spLocks noGrp="1"/>
          </p:cNvSpPr>
          <p:nvPr>
            <p:ph idx="1"/>
          </p:nvPr>
        </p:nvSpPr>
        <p:spPr>
          <a:xfrm>
            <a:off x="5894962" y="1984443"/>
            <a:ext cx="5458838" cy="4192520"/>
          </a:xfrm>
        </p:spPr>
        <p:txBody>
          <a:bodyPr>
            <a:normAutofit lnSpcReduction="10000"/>
          </a:bodyPr>
          <a:lstStyle/>
          <a:p>
            <a:r>
              <a:rPr lang="en-US" dirty="0"/>
              <a:t>This biography was originally published in 1954, written by Carl Sandburg.</a:t>
            </a:r>
          </a:p>
          <a:p>
            <a:r>
              <a:rPr lang="en-US" dirty="0"/>
              <a:t>This source can be tricky!</a:t>
            </a:r>
          </a:p>
          <a:p>
            <a:r>
              <a:rPr lang="en-US" dirty="0"/>
              <a:t>If you are researching Abraham Lincoln, is it a primary or secondary source?</a:t>
            </a:r>
          </a:p>
          <a:p>
            <a:r>
              <a:rPr lang="en-US" dirty="0"/>
              <a:t>If you are researching Carl Sandburg, is it a primary or secondary source?</a:t>
            </a:r>
          </a:p>
        </p:txBody>
      </p:sp>
    </p:spTree>
    <p:extLst>
      <p:ext uri="{BB962C8B-B14F-4D97-AF65-F5344CB8AC3E}">
        <p14:creationId xmlns:p14="http://schemas.microsoft.com/office/powerpoint/2010/main" val="225684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African American people posing for a photo. Three women wear white or grey floor length dresses with high collar blouses. One man wears a dark vest and pants with a bowtie on a white shirt. Two on are wearing chefs outfits with white jackets and black pants. The group stands in the sunshine near the shade of a tree in front of a window and doorway.">
            <a:extLst>
              <a:ext uri="{FF2B5EF4-FFF2-40B4-BE49-F238E27FC236}">
                <a16:creationId xmlns:a16="http://schemas.microsoft.com/office/drawing/2014/main" id="{3F4136B5-1B86-D08F-060F-BB9B88F3CD60}"/>
              </a:ext>
            </a:extLst>
          </p:cNvPr>
          <p:cNvPicPr>
            <a:picLocks noChangeAspect="1"/>
          </p:cNvPicPr>
          <p:nvPr/>
        </p:nvPicPr>
        <p:blipFill rotWithShape="1">
          <a:blip r:embed="rId2"/>
          <a:srcRect l="12421" r="7238" b="-2"/>
          <a:stretch/>
        </p:blipFill>
        <p:spPr>
          <a:xfrm>
            <a:off x="-3047" y="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505C0F-C1C4-5ECF-DD55-529AC96D70EC}"/>
              </a:ext>
            </a:extLst>
          </p:cNvPr>
          <p:cNvSpPr>
            <a:spLocks noGrp="1"/>
          </p:cNvSpPr>
          <p:nvPr>
            <p:ph type="title"/>
          </p:nvPr>
        </p:nvSpPr>
        <p:spPr>
          <a:xfrm>
            <a:off x="8498048" y="490959"/>
            <a:ext cx="2880412" cy="1899912"/>
          </a:xfrm>
        </p:spPr>
        <p:txBody>
          <a:bodyPr>
            <a:normAutofit/>
          </a:bodyPr>
          <a:lstStyle/>
          <a:p>
            <a:r>
              <a:rPr lang="en-US" sz="4000" dirty="0"/>
              <a:t>Servants at Connemara</a:t>
            </a:r>
          </a:p>
        </p:txBody>
      </p:sp>
      <p:sp>
        <p:nvSpPr>
          <p:cNvPr id="3" name="Content Placeholder 2">
            <a:extLst>
              <a:ext uri="{FF2B5EF4-FFF2-40B4-BE49-F238E27FC236}">
                <a16:creationId xmlns:a16="http://schemas.microsoft.com/office/drawing/2014/main" id="{603054F7-F36D-2C31-4284-1913C492C5DC}"/>
              </a:ext>
            </a:extLst>
          </p:cNvPr>
          <p:cNvSpPr>
            <a:spLocks noGrp="1"/>
          </p:cNvSpPr>
          <p:nvPr>
            <p:ph idx="1"/>
          </p:nvPr>
        </p:nvSpPr>
        <p:spPr>
          <a:xfrm>
            <a:off x="8498048" y="2452863"/>
            <a:ext cx="3424918" cy="3742762"/>
          </a:xfrm>
        </p:spPr>
        <p:txBody>
          <a:bodyPr>
            <a:normAutofit/>
          </a:bodyPr>
          <a:lstStyle/>
          <a:p>
            <a:pPr marL="0" indent="0">
              <a:buNone/>
            </a:pPr>
            <a:r>
              <a:rPr lang="en-US" sz="2000" dirty="0">
                <a:effectLst/>
                <a:latin typeface="Arial" panose="020B0604020202020204" pitchFamily="34" charset="0"/>
                <a:ea typeface="Arial" panose="020B0604020202020204" pitchFamily="34" charset="0"/>
              </a:rPr>
              <a:t>Photograph of unidentified employees during the Smyth ownership of the property, circa 1910, in front of the detached kitchen (later the Sandburg family garage).</a:t>
            </a:r>
            <a:endParaRPr lang="en-US" sz="2000" dirty="0"/>
          </a:p>
        </p:txBody>
      </p:sp>
    </p:spTree>
    <p:extLst>
      <p:ext uri="{BB962C8B-B14F-4D97-AF65-F5344CB8AC3E}">
        <p14:creationId xmlns:p14="http://schemas.microsoft.com/office/powerpoint/2010/main" val="48668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176F81-066A-7B87-612D-549880C3FBE8}"/>
              </a:ext>
            </a:extLst>
          </p:cNvPr>
          <p:cNvSpPr>
            <a:spLocks noGrp="1"/>
          </p:cNvSpPr>
          <p:nvPr>
            <p:ph type="title"/>
          </p:nvPr>
        </p:nvSpPr>
        <p:spPr/>
        <p:txBody>
          <a:bodyPr/>
          <a:lstStyle/>
          <a:p>
            <a:r>
              <a:rPr lang="en-US" dirty="0"/>
              <a:t>Exit Ticket</a:t>
            </a:r>
          </a:p>
        </p:txBody>
      </p:sp>
      <p:sp>
        <p:nvSpPr>
          <p:cNvPr id="5" name="Text Placeholder 4">
            <a:extLst>
              <a:ext uri="{FF2B5EF4-FFF2-40B4-BE49-F238E27FC236}">
                <a16:creationId xmlns:a16="http://schemas.microsoft.com/office/drawing/2014/main" id="{0BB4F3AB-D7E4-510E-FFE5-A20ACF6CA25C}"/>
              </a:ext>
            </a:extLst>
          </p:cNvPr>
          <p:cNvSpPr>
            <a:spLocks noGrp="1"/>
          </p:cNvSpPr>
          <p:nvPr>
            <p:ph type="body" idx="1"/>
          </p:nvPr>
        </p:nvSpPr>
        <p:spPr/>
        <p:txBody>
          <a:bodyPr/>
          <a:lstStyle/>
          <a:p>
            <a:r>
              <a:rPr lang="en-US" dirty="0"/>
              <a:t>Aha!</a:t>
            </a:r>
          </a:p>
        </p:txBody>
      </p:sp>
      <p:sp>
        <p:nvSpPr>
          <p:cNvPr id="6" name="Content Placeholder 5">
            <a:extLst>
              <a:ext uri="{FF2B5EF4-FFF2-40B4-BE49-F238E27FC236}">
                <a16:creationId xmlns:a16="http://schemas.microsoft.com/office/drawing/2014/main" id="{A193E17C-BE8C-8C6A-EB4A-57F9AA82DE68}"/>
              </a:ext>
            </a:extLst>
          </p:cNvPr>
          <p:cNvSpPr>
            <a:spLocks noGrp="1"/>
          </p:cNvSpPr>
          <p:nvPr>
            <p:ph sz="half" idx="2"/>
          </p:nvPr>
        </p:nvSpPr>
        <p:spPr/>
        <p:txBody>
          <a:bodyPr/>
          <a:lstStyle/>
          <a:p>
            <a:r>
              <a:rPr lang="en-US" dirty="0"/>
              <a:t>Using complete sentences, write down two new things you learned about today. </a:t>
            </a:r>
          </a:p>
        </p:txBody>
      </p:sp>
      <p:sp>
        <p:nvSpPr>
          <p:cNvPr id="7" name="Text Placeholder 6">
            <a:extLst>
              <a:ext uri="{FF2B5EF4-FFF2-40B4-BE49-F238E27FC236}">
                <a16:creationId xmlns:a16="http://schemas.microsoft.com/office/drawing/2014/main" id="{A47DCF4A-03BD-2448-EC21-7686D35F6900}"/>
              </a:ext>
            </a:extLst>
          </p:cNvPr>
          <p:cNvSpPr>
            <a:spLocks noGrp="1"/>
          </p:cNvSpPr>
          <p:nvPr>
            <p:ph type="body" sz="quarter" idx="3"/>
          </p:nvPr>
        </p:nvSpPr>
        <p:spPr/>
        <p:txBody>
          <a:bodyPr/>
          <a:lstStyle/>
          <a:p>
            <a:r>
              <a:rPr lang="en-US" dirty="0"/>
              <a:t>Huh?</a:t>
            </a:r>
          </a:p>
        </p:txBody>
      </p:sp>
      <p:sp>
        <p:nvSpPr>
          <p:cNvPr id="8" name="Content Placeholder 7">
            <a:extLst>
              <a:ext uri="{FF2B5EF4-FFF2-40B4-BE49-F238E27FC236}">
                <a16:creationId xmlns:a16="http://schemas.microsoft.com/office/drawing/2014/main" id="{EAF5B5C6-F0EE-C96B-66F4-EF2FF9CAFC83}"/>
              </a:ext>
            </a:extLst>
          </p:cNvPr>
          <p:cNvSpPr>
            <a:spLocks noGrp="1"/>
          </p:cNvSpPr>
          <p:nvPr>
            <p:ph sz="quarter" idx="4"/>
          </p:nvPr>
        </p:nvSpPr>
        <p:spPr/>
        <p:txBody>
          <a:bodyPr/>
          <a:lstStyle/>
          <a:p>
            <a:r>
              <a:rPr lang="en-US" dirty="0"/>
              <a:t>Using complete sentences, write down two knew things we learned about today that you still have questions about. </a:t>
            </a:r>
          </a:p>
        </p:txBody>
      </p:sp>
    </p:spTree>
    <p:extLst>
      <p:ext uri="{BB962C8B-B14F-4D97-AF65-F5344CB8AC3E}">
        <p14:creationId xmlns:p14="http://schemas.microsoft.com/office/powerpoint/2010/main" val="367833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30B3-E6C4-D925-4F9D-CA5BE829C683}"/>
              </a:ext>
            </a:extLst>
          </p:cNvPr>
          <p:cNvSpPr>
            <a:spLocks noGrp="1"/>
          </p:cNvSpPr>
          <p:nvPr>
            <p:ph type="title"/>
          </p:nvPr>
        </p:nvSpPr>
        <p:spPr/>
        <p:txBody>
          <a:bodyPr/>
          <a:lstStyle/>
          <a:p>
            <a:r>
              <a:rPr lang="en-US" dirty="0"/>
              <a:t>Lesson Biography in Order of Appearance</a:t>
            </a:r>
          </a:p>
        </p:txBody>
      </p:sp>
      <p:sp>
        <p:nvSpPr>
          <p:cNvPr id="3" name="Content Placeholder 2">
            <a:extLst>
              <a:ext uri="{FF2B5EF4-FFF2-40B4-BE49-F238E27FC236}">
                <a16:creationId xmlns:a16="http://schemas.microsoft.com/office/drawing/2014/main" id="{BFFD5437-D2D3-FCB0-F6AA-AF32D64FC944}"/>
              </a:ext>
            </a:extLst>
          </p:cNvPr>
          <p:cNvSpPr>
            <a:spLocks noGrp="1"/>
          </p:cNvSpPr>
          <p:nvPr>
            <p:ph idx="1"/>
          </p:nvPr>
        </p:nvSpPr>
        <p:spPr>
          <a:xfrm>
            <a:off x="838200" y="1476462"/>
            <a:ext cx="10515600" cy="4759224"/>
          </a:xfrm>
        </p:spPr>
        <p:txBody>
          <a:bodyPr>
            <a:normAutofit/>
          </a:bodyPr>
          <a:lstStyle/>
          <a:p>
            <a:pPr marL="0" indent="0">
              <a:buNone/>
            </a:pPr>
            <a:r>
              <a:rPr lang="en-US" sz="1200" dirty="0"/>
              <a:t>Photograph. “Carl Sandburg, head-and-shoulders portrait, facing left.” World-Telegram and Sun photo. Al Ravenna. 1955. </a:t>
            </a:r>
            <a:r>
              <a:rPr lang="en-US" sz="1200" dirty="0">
                <a:hlinkClick r:id="rId2"/>
              </a:rPr>
              <a:t>Library of Congress</a:t>
            </a:r>
            <a:r>
              <a:rPr lang="en-US" sz="1200" dirty="0"/>
              <a:t>.</a:t>
            </a:r>
          </a:p>
          <a:p>
            <a:pPr marL="0" indent="0">
              <a:buNone/>
            </a:pPr>
            <a:r>
              <a:rPr lang="en-US" sz="1200" dirty="0"/>
              <a:t>Photograph. “History of Connemara: Sandburg Era.” Carl Sandburg Home National Historic Site. NPS. Oct, 2021.</a:t>
            </a:r>
            <a:r>
              <a:rPr lang="en-US" sz="1200" dirty="0">
                <a:hlinkClick r:id="rId3"/>
              </a:rPr>
              <a:t> History of Connemara - Carl Sandburg Home National Historic Site (U.S. National Park Service) (nps.gov)</a:t>
            </a:r>
            <a:endParaRPr lang="en-US" sz="1200" dirty="0"/>
          </a:p>
          <a:p>
            <a:pPr marL="0" indent="0">
              <a:buNone/>
            </a:pPr>
            <a:r>
              <a:rPr lang="en-US" sz="1200" dirty="0"/>
              <a:t>Photograph. “Carl Sandburg Home: People” Carl Sandburg Home NHS. NPS. Oct, 2021. </a:t>
            </a:r>
            <a:r>
              <a:rPr lang="en-US" sz="1200" dirty="0">
                <a:hlinkClick r:id="rId4"/>
              </a:rPr>
              <a:t>People - Carl Sandburg Home National Historic Site (U.S. National Park Service) (nps.gov)</a:t>
            </a:r>
            <a:endParaRPr lang="en-US" sz="1200" dirty="0"/>
          </a:p>
          <a:p>
            <a:pPr marL="0" indent="0">
              <a:buNone/>
            </a:pPr>
            <a:r>
              <a:rPr lang="en-US" sz="1200" dirty="0"/>
              <a:t>Carl Sandburg Home NHS. NPS. April, 2023. </a:t>
            </a:r>
            <a:r>
              <a:rPr lang="en-US" sz="1200" dirty="0">
                <a:hlinkClick r:id="rId5"/>
              </a:rPr>
              <a:t>Carl Sandburg Home National Historic Site (U.S. National Park Service) (nps.gov)</a:t>
            </a:r>
            <a:endParaRPr lang="en-US" sz="1200" dirty="0"/>
          </a:p>
          <a:p>
            <a:pPr marL="0" indent="0">
              <a:buNone/>
            </a:pPr>
            <a:r>
              <a:rPr lang="en-US" sz="1200" dirty="0"/>
              <a:t>“What is a Primary Source? By </a:t>
            </a:r>
            <a:r>
              <a:rPr lang="en-US" sz="1200" dirty="0" err="1"/>
              <a:t>Shmoop</a:t>
            </a:r>
            <a:r>
              <a:rPr lang="en-US" sz="1200" dirty="0"/>
              <a:t>.” YouTube. 2015. </a:t>
            </a:r>
            <a:r>
              <a:rPr lang="en-US" sz="1200" dirty="0">
                <a:hlinkClick r:id="rId6"/>
              </a:rPr>
              <a:t>(193) What is a Primary Source? by </a:t>
            </a:r>
            <a:r>
              <a:rPr lang="en-US" sz="1200" dirty="0" err="1">
                <a:hlinkClick r:id="rId6"/>
              </a:rPr>
              <a:t>Shmoop</a:t>
            </a:r>
            <a:r>
              <a:rPr lang="en-US" sz="1200" dirty="0">
                <a:hlinkClick r:id="rId6"/>
              </a:rPr>
              <a:t> - YouTube</a:t>
            </a:r>
            <a:endParaRPr lang="en-US" sz="1200" dirty="0"/>
          </a:p>
          <a:p>
            <a:pPr marL="0" indent="0">
              <a:buNone/>
            </a:pPr>
            <a:r>
              <a:rPr lang="en-US" sz="1200" dirty="0"/>
              <a:t>“Slave Dwelling.”</a:t>
            </a:r>
            <a:r>
              <a:rPr lang="en-US" sz="1200" b="0" i="1" dirty="0">
                <a:solidFill>
                  <a:srgbClr val="222222"/>
                </a:solidFill>
                <a:effectLst/>
              </a:rPr>
              <a:t> </a:t>
            </a:r>
            <a:r>
              <a:rPr lang="en-US" sz="1200" b="0" dirty="0">
                <a:solidFill>
                  <a:srgbClr val="222222"/>
                </a:solidFill>
                <a:effectLst/>
              </a:rPr>
              <a:t>From the Ballard Family Photograph Collection at Carl Sandburg Home NHS. NPS.</a:t>
            </a:r>
            <a:r>
              <a:rPr lang="en-US" sz="1200" b="0" i="1" dirty="0">
                <a:solidFill>
                  <a:srgbClr val="222222"/>
                </a:solidFill>
                <a:effectLst/>
              </a:rPr>
              <a:t> </a:t>
            </a:r>
            <a:r>
              <a:rPr lang="en-US" sz="1200" dirty="0">
                <a:hlinkClick r:id="rId7"/>
              </a:rPr>
              <a:t>Gallery Item Display (nps.gov)</a:t>
            </a:r>
            <a:endParaRPr lang="en-US" sz="1200" dirty="0"/>
          </a:p>
          <a:p>
            <a:pPr marL="0" indent="0">
              <a:buNone/>
            </a:pPr>
            <a:r>
              <a:rPr lang="en-US" sz="1200" dirty="0"/>
              <a:t>Anne Whisnant and David Whisnant. </a:t>
            </a:r>
            <a:r>
              <a:rPr lang="en-US" sz="1200" i="1" dirty="0"/>
              <a:t>Black Lives and Whitened Stories: From the Lowcountry to the Mountains. </a:t>
            </a:r>
            <a:r>
              <a:rPr lang="en-US" sz="1200" dirty="0"/>
              <a:t>Carl Sandburg Home NHS. NPS. 2020.</a:t>
            </a:r>
          </a:p>
          <a:p>
            <a:pPr marL="0" indent="0">
              <a:buNone/>
            </a:pPr>
            <a:r>
              <a:rPr lang="en-US" sz="1200" dirty="0"/>
              <a:t>James Fisher Interview. 1975. NPS. </a:t>
            </a:r>
            <a:r>
              <a:rPr lang="en-US" sz="1200" dirty="0">
                <a:hlinkClick r:id="rId8"/>
              </a:rPr>
              <a:t>Black History at Rock Hill/Connemara (U.S. National Park Service) (nps.gov)</a:t>
            </a:r>
            <a:endParaRPr lang="en-US" sz="1200" dirty="0"/>
          </a:p>
          <a:p>
            <a:pPr marL="0" indent="0">
              <a:buNone/>
            </a:pPr>
            <a:r>
              <a:rPr lang="en-US" sz="1200" dirty="0"/>
              <a:t>Carl Sandburg. </a:t>
            </a:r>
            <a:r>
              <a:rPr lang="en-US" sz="1200" i="1" dirty="0"/>
              <a:t>Abraham Lincoln: The Prairie Years and the War Years</a:t>
            </a:r>
            <a:r>
              <a:rPr lang="en-US" sz="1200" dirty="0"/>
              <a:t>. New York: Sterling. 2007. </a:t>
            </a:r>
            <a:r>
              <a:rPr lang="en-US" sz="1200" dirty="0">
                <a:hlinkClick r:id="rId9"/>
              </a:rPr>
              <a:t>Internet Archive</a:t>
            </a:r>
            <a:r>
              <a:rPr lang="en-US" sz="1200" dirty="0"/>
              <a:t>. </a:t>
            </a:r>
          </a:p>
          <a:p>
            <a:pPr marL="0" indent="0">
              <a:buNone/>
            </a:pPr>
            <a:r>
              <a:rPr lang="en-US" sz="1200" dirty="0"/>
              <a:t>“Smyth Servants.” Photograph. Circa 1910. From the J.W. Haynie Photograph Collection at Carl Sandburg Home NHS. NPS. </a:t>
            </a:r>
            <a:r>
              <a:rPr lang="en-US" sz="1200" dirty="0">
                <a:hlinkClick r:id="rId10"/>
              </a:rPr>
              <a:t>Gallery Item Display (nps.gov)</a:t>
            </a:r>
            <a:endParaRPr lang="en-US" sz="1200" dirty="0"/>
          </a:p>
          <a:p>
            <a:pPr marL="0" indent="0">
              <a:buNone/>
            </a:pPr>
            <a:endParaRPr lang="en-US" dirty="0"/>
          </a:p>
        </p:txBody>
      </p:sp>
    </p:spTree>
    <p:extLst>
      <p:ext uri="{BB962C8B-B14F-4D97-AF65-F5344CB8AC3E}">
        <p14:creationId xmlns:p14="http://schemas.microsoft.com/office/powerpoint/2010/main" val="296711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77640" y="351087"/>
            <a:ext cx="8982800" cy="1226800"/>
          </a:xfrm>
          <a:prstGeom prst="rect">
            <a:avLst/>
          </a:prstGeom>
        </p:spPr>
        <p:txBody>
          <a:bodyPr spcFirstLastPara="1" vert="horz" wrap="square" lIns="121900" tIns="121900" rIns="121900" bIns="121900" rtlCol="0" anchor="b" anchorCtr="0">
            <a:normAutofit/>
          </a:bodyPr>
          <a:lstStyle/>
          <a:p>
            <a:pPr algn="l">
              <a:spcBef>
                <a:spcPts val="0"/>
              </a:spcBef>
            </a:pPr>
            <a:r>
              <a:rPr lang="en" sz="4533" dirty="0">
                <a:latin typeface="Calibri"/>
              </a:rPr>
              <a:t>Connemara STEM Challenge</a:t>
            </a:r>
            <a:endParaRPr lang="en-US" sz="4533">
              <a:latin typeface="Calibri"/>
            </a:endParaRPr>
          </a:p>
        </p:txBody>
      </p:sp>
      <p:sp>
        <p:nvSpPr>
          <p:cNvPr id="55" name="Google Shape;55;p13"/>
          <p:cNvSpPr txBox="1">
            <a:spLocks noGrp="1"/>
          </p:cNvSpPr>
          <p:nvPr>
            <p:ph type="subTitle" idx="1"/>
          </p:nvPr>
        </p:nvSpPr>
        <p:spPr>
          <a:xfrm>
            <a:off x="677300" y="1975467"/>
            <a:ext cx="7470800" cy="1056800"/>
          </a:xfrm>
          <a:prstGeom prst="rect">
            <a:avLst/>
          </a:prstGeom>
        </p:spPr>
        <p:txBody>
          <a:bodyPr spcFirstLastPara="1" vert="horz" wrap="square" lIns="121900" tIns="121900" rIns="121900" bIns="121900" rtlCol="0" anchor="t" anchorCtr="0">
            <a:normAutofit/>
          </a:bodyPr>
          <a:lstStyle/>
          <a:p>
            <a:pPr>
              <a:spcBef>
                <a:spcPts val="0"/>
              </a:spcBef>
            </a:pPr>
            <a:r>
              <a:rPr lang="en" dirty="0">
                <a:solidFill>
                  <a:schemeClr val="tx1"/>
                </a:solidFill>
                <a:latin typeface="Calibri"/>
              </a:rPr>
              <a:t>Challenge: Design and build your own Connemara (a house)</a:t>
            </a:r>
            <a:endParaRPr lang="en-US">
              <a:solidFill>
                <a:schemeClr val="tx1"/>
              </a:solidFill>
              <a:latin typeface="Calibri"/>
            </a:endParaRPr>
          </a:p>
        </p:txBody>
      </p:sp>
      <p:pic>
        <p:nvPicPr>
          <p:cNvPr id="56" name="Google Shape;56;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61691" y="1975484"/>
            <a:ext cx="3453883" cy="2135907"/>
          </a:xfrm>
          <a:prstGeom prst="rect">
            <a:avLst/>
          </a:prstGeom>
          <a:noFill/>
          <a:ln>
            <a:noFill/>
          </a:ln>
        </p:spPr>
      </p:pic>
      <p:sp>
        <p:nvSpPr>
          <p:cNvPr id="57" name="Google Shape;57;p13"/>
          <p:cNvSpPr txBox="1">
            <a:spLocks noGrp="1"/>
          </p:cNvSpPr>
          <p:nvPr>
            <p:ph type="subTitle" idx="1"/>
          </p:nvPr>
        </p:nvSpPr>
        <p:spPr>
          <a:xfrm>
            <a:off x="726539" y="3045682"/>
            <a:ext cx="8000800" cy="1584337"/>
          </a:xfrm>
          <a:prstGeom prst="rect">
            <a:avLst/>
          </a:prstGeom>
        </p:spPr>
        <p:txBody>
          <a:bodyPr spcFirstLastPara="1" vert="horz" wrap="square" lIns="121900" tIns="121900" rIns="121900" bIns="121900" rtlCol="0" anchor="t" anchorCtr="0">
            <a:normAutofit fontScale="25000" lnSpcReduction="20000"/>
          </a:bodyPr>
          <a:lstStyle/>
          <a:p>
            <a:pPr algn="l"/>
            <a:r>
              <a:rPr lang="en" sz="9866" b="1" dirty="0">
                <a:latin typeface="Calibri"/>
              </a:rPr>
              <a:t>Constraints: </a:t>
            </a:r>
            <a:endParaRPr lang="en-US" sz="9866" b="1">
              <a:latin typeface="Calibri"/>
            </a:endParaRPr>
          </a:p>
          <a:p>
            <a:pPr marL="609585" indent="-461422" algn="l">
              <a:spcBef>
                <a:spcPts val="0"/>
              </a:spcBef>
              <a:buSzPct val="100000"/>
              <a:buChar char="●"/>
            </a:pPr>
            <a:r>
              <a:rPr lang="en" sz="9866" b="1" dirty="0">
                <a:latin typeface="Calibri"/>
              </a:rPr>
              <a:t>Your house must have a perimeter of 42 inches.</a:t>
            </a:r>
            <a:endParaRPr sz="9866" b="1">
              <a:latin typeface="Calibri"/>
            </a:endParaRPr>
          </a:p>
          <a:p>
            <a:pPr marL="609585" indent="-461422" algn="l">
              <a:spcBef>
                <a:spcPts val="0"/>
              </a:spcBef>
              <a:buSzPct val="100000"/>
              <a:buChar char="●"/>
            </a:pPr>
            <a:r>
              <a:rPr lang="en" sz="9866" b="1" dirty="0">
                <a:latin typeface="Calibri"/>
              </a:rPr>
              <a:t>Your house must be at least 18 inches tall</a:t>
            </a:r>
            <a:endParaRPr sz="9866" b="1">
              <a:latin typeface="Calibri"/>
            </a:endParaRPr>
          </a:p>
          <a:p>
            <a:pPr marL="609585" indent="-461422" algn="l">
              <a:spcBef>
                <a:spcPts val="0"/>
              </a:spcBef>
              <a:buSzPct val="100000"/>
              <a:buChar char="●"/>
            </a:pPr>
            <a:r>
              <a:rPr lang="en" sz="9866" b="1" dirty="0">
                <a:latin typeface="Calibri"/>
              </a:rPr>
              <a:t>Use only the materials provided</a:t>
            </a:r>
            <a:endParaRPr sz="9866" b="1">
              <a:latin typeface="Calibri"/>
            </a:endParaRPr>
          </a:p>
          <a:p>
            <a:pPr>
              <a:spcBef>
                <a:spcPts val="0"/>
              </a:spcBef>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4866D-7B6F-DCD7-0C53-DFAEFABA53E2}"/>
              </a:ext>
            </a:extLst>
          </p:cNvPr>
          <p:cNvSpPr>
            <a:spLocks noGrp="1"/>
          </p:cNvSpPr>
          <p:nvPr>
            <p:ph type="title"/>
          </p:nvPr>
        </p:nvSpPr>
        <p:spPr>
          <a:xfrm>
            <a:off x="772160" y="1188637"/>
            <a:ext cx="3837925" cy="4480726"/>
          </a:xfrm>
        </p:spPr>
        <p:txBody>
          <a:bodyPr>
            <a:normAutofit/>
          </a:bodyPr>
          <a:lstStyle/>
          <a:p>
            <a:r>
              <a:rPr lang="en-US" sz="6600" dirty="0"/>
              <a:t>How Do We Know?</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69A082-43B0-FC59-DD01-1E595B510540}"/>
              </a:ext>
            </a:extLst>
          </p:cNvPr>
          <p:cNvSpPr>
            <a:spLocks noGrp="1"/>
          </p:cNvSpPr>
          <p:nvPr>
            <p:ph idx="1"/>
          </p:nvPr>
        </p:nvSpPr>
        <p:spPr>
          <a:xfrm>
            <a:off x="5255260" y="1648870"/>
            <a:ext cx="4702848" cy="3560260"/>
          </a:xfrm>
        </p:spPr>
        <p:txBody>
          <a:bodyPr anchor="ctr">
            <a:normAutofit/>
          </a:bodyPr>
          <a:lstStyle/>
          <a:p>
            <a:r>
              <a:rPr lang="en-US" sz="2000" dirty="0"/>
              <a:t>Who or what do you love to learn about, from the past?</a:t>
            </a:r>
          </a:p>
          <a:p>
            <a:pPr lvl="1"/>
            <a:r>
              <a:rPr lang="en-US" sz="2000" dirty="0"/>
              <a:t>Queens and Kings?</a:t>
            </a:r>
          </a:p>
          <a:p>
            <a:pPr lvl="1"/>
            <a:r>
              <a:rPr lang="en-US" sz="2000" dirty="0"/>
              <a:t>Dinosaurs?</a:t>
            </a:r>
          </a:p>
          <a:p>
            <a:pPr lvl="1"/>
            <a:r>
              <a:rPr lang="en-US" sz="2000" dirty="0"/>
              <a:t>Athletes?</a:t>
            </a:r>
          </a:p>
          <a:p>
            <a:pPr lvl="1"/>
            <a:r>
              <a:rPr lang="en-US" sz="2000" dirty="0"/>
              <a:t>Musicians and Artists?</a:t>
            </a:r>
          </a:p>
          <a:p>
            <a:pPr lvl="1"/>
            <a:r>
              <a:rPr lang="en-US" sz="2000" dirty="0"/>
              <a:t>Authors?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How do we learn about it?</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2000" dirty="0">
                <a:latin typeface="Calibri" panose="020F0502020204030204"/>
              </a:rPr>
              <a:t>Where does the information come from?</a:t>
            </a: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457200" lvl="1" indent="0">
              <a:buNone/>
            </a:pPr>
            <a:endParaRPr lang="en-US" sz="2000" dirty="0"/>
          </a:p>
        </p:txBody>
      </p:sp>
    </p:spTree>
    <p:extLst>
      <p:ext uri="{BB962C8B-B14F-4D97-AF65-F5344CB8AC3E}">
        <p14:creationId xmlns:p14="http://schemas.microsoft.com/office/powerpoint/2010/main" val="211561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A9DCE-944E-D8FE-0D63-486519A413A8}"/>
              </a:ext>
            </a:extLst>
          </p:cNvPr>
          <p:cNvSpPr>
            <a:spLocks noGrp="1"/>
          </p:cNvSpPr>
          <p:nvPr>
            <p:ph type="title"/>
          </p:nvPr>
        </p:nvSpPr>
        <p:spPr>
          <a:xfrm>
            <a:off x="838200" y="365125"/>
            <a:ext cx="5558489" cy="1325563"/>
          </a:xfrm>
        </p:spPr>
        <p:txBody>
          <a:bodyPr>
            <a:normAutofit/>
          </a:bodyPr>
          <a:lstStyle/>
          <a:p>
            <a:r>
              <a:rPr lang="en-US" dirty="0"/>
              <a:t>Sources!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6BA9BF9-6FB0-3441-E8D3-BC2B96CC368E}"/>
              </a:ext>
            </a:extLst>
          </p:cNvPr>
          <p:cNvSpPr>
            <a:spLocks noGrp="1"/>
          </p:cNvSpPr>
          <p:nvPr>
            <p:ph idx="1"/>
          </p:nvPr>
        </p:nvSpPr>
        <p:spPr>
          <a:xfrm>
            <a:off x="838200" y="1825625"/>
            <a:ext cx="5558489" cy="4351338"/>
          </a:xfrm>
        </p:spPr>
        <p:txBody>
          <a:bodyPr>
            <a:normAutofit/>
          </a:bodyPr>
          <a:lstStyle/>
          <a:p>
            <a:r>
              <a:rPr lang="en-US" sz="2400" dirty="0"/>
              <a:t>A source is a thing that gives us information. Some sources are objects, like bones or teapots. Diaries and books are sources. Other sources are images, like paintings and photos or recordings.</a:t>
            </a:r>
          </a:p>
          <a:p>
            <a:r>
              <a:rPr lang="en-US" sz="2400" dirty="0"/>
              <a:t>Even people can be sources! A teacher can be a source. A person who was present at the time of an event is a source. A person who knew a specific person is a source.</a:t>
            </a:r>
          </a:p>
          <a:p>
            <a:r>
              <a:rPr lang="en-US" sz="2400" dirty="0"/>
              <a:t>Let’s explore different kinds of sources.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42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E3946-3A0F-FD9F-A1FE-692C6BA2830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Have you ever heard of Carl Sandburg?</a:t>
            </a:r>
          </a:p>
        </p:txBody>
      </p:sp>
      <p:pic>
        <p:nvPicPr>
          <p:cNvPr id="4" name="Content Placeholder 3" descr="A black and white head-and-shoulders portrait of Carl Sandburg taken in 1955.">
            <a:extLst>
              <a:ext uri="{FF2B5EF4-FFF2-40B4-BE49-F238E27FC236}">
                <a16:creationId xmlns:a16="http://schemas.microsoft.com/office/drawing/2014/main" id="{C739AF90-B516-BBBA-D178-EC8C0AF0FA92}"/>
              </a:ext>
            </a:extLst>
          </p:cNvPr>
          <p:cNvPicPr>
            <a:picLocks noGrp="1" noChangeAspect="1"/>
          </p:cNvPicPr>
          <p:nvPr>
            <p:ph idx="1"/>
          </p:nvPr>
        </p:nvPicPr>
        <p:blipFill>
          <a:blip r:embed="rId2"/>
          <a:stretch>
            <a:fillRect/>
          </a:stretch>
        </p:blipFill>
        <p:spPr>
          <a:xfrm>
            <a:off x="5930933" y="643466"/>
            <a:ext cx="4473465" cy="5568739"/>
          </a:xfrm>
          <a:prstGeom prst="rect">
            <a:avLst/>
          </a:prstGeom>
        </p:spPr>
      </p:pic>
    </p:spTree>
    <p:extLst>
      <p:ext uri="{BB962C8B-B14F-4D97-AF65-F5344CB8AC3E}">
        <p14:creationId xmlns:p14="http://schemas.microsoft.com/office/powerpoint/2010/main" val="195609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1C2E86-4082-CD38-3A82-CC9FD8C5540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773" b="2773"/>
          <a:stretch/>
        </p:blipFill>
        <p:spPr>
          <a:xfrm>
            <a:off x="255544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2AFCFE-1C32-A31B-0CB4-CD33CE9F6CEF}"/>
              </a:ext>
            </a:extLst>
          </p:cNvPr>
          <p:cNvSpPr>
            <a:spLocks noGrp="1"/>
          </p:cNvSpPr>
          <p:nvPr>
            <p:ph type="title"/>
          </p:nvPr>
        </p:nvSpPr>
        <p:spPr>
          <a:xfrm>
            <a:off x="379380" y="365125"/>
            <a:ext cx="4281010" cy="1899912"/>
          </a:xfrm>
        </p:spPr>
        <p:txBody>
          <a:bodyPr>
            <a:normAutofit/>
          </a:bodyPr>
          <a:lstStyle/>
          <a:p>
            <a:r>
              <a:rPr lang="en-US" sz="4000" dirty="0"/>
              <a:t>Carl Sandburg was… </a:t>
            </a:r>
          </a:p>
        </p:txBody>
      </p:sp>
      <p:sp>
        <p:nvSpPr>
          <p:cNvPr id="3" name="Content Placeholder 2">
            <a:extLst>
              <a:ext uri="{FF2B5EF4-FFF2-40B4-BE49-F238E27FC236}">
                <a16:creationId xmlns:a16="http://schemas.microsoft.com/office/drawing/2014/main" id="{36FB18EC-C036-9B7B-0561-5B5F13D7C4DD}"/>
              </a:ext>
            </a:extLst>
          </p:cNvPr>
          <p:cNvSpPr>
            <a:spLocks noGrp="1"/>
          </p:cNvSpPr>
          <p:nvPr>
            <p:ph idx="1"/>
          </p:nvPr>
        </p:nvSpPr>
        <p:spPr>
          <a:xfrm>
            <a:off x="379380" y="2434201"/>
            <a:ext cx="4281010" cy="3742762"/>
          </a:xfrm>
        </p:spPr>
        <p:txBody>
          <a:bodyPr>
            <a:normAutofit/>
          </a:bodyPr>
          <a:lstStyle/>
          <a:p>
            <a:r>
              <a:rPr lang="en-US" sz="2000" dirty="0"/>
              <a:t>An American Poet</a:t>
            </a:r>
          </a:p>
          <a:p>
            <a:r>
              <a:rPr lang="en-US" sz="2000" dirty="0"/>
              <a:t>A Journalist</a:t>
            </a:r>
          </a:p>
          <a:p>
            <a:r>
              <a:rPr lang="en-US" sz="2000" dirty="0"/>
              <a:t>A Biographer</a:t>
            </a:r>
          </a:p>
          <a:p>
            <a:r>
              <a:rPr lang="en-US" sz="2000" dirty="0"/>
              <a:t>An Editor</a:t>
            </a:r>
          </a:p>
          <a:p>
            <a:r>
              <a:rPr lang="en-US" sz="2000" dirty="0"/>
              <a:t>A Pulitzer Prize Winner</a:t>
            </a:r>
          </a:p>
          <a:p>
            <a:r>
              <a:rPr lang="en-US" sz="2000" dirty="0"/>
              <a:t>And a long-time resident of Connemara in Flat Rock, North Carolina.</a:t>
            </a:r>
          </a:p>
        </p:txBody>
      </p:sp>
    </p:spTree>
    <p:extLst>
      <p:ext uri="{BB962C8B-B14F-4D97-AF65-F5344CB8AC3E}">
        <p14:creationId xmlns:p14="http://schemas.microsoft.com/office/powerpoint/2010/main" val="256360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2F11F-F38A-97FE-0BA9-5304C9C4FD42}"/>
              </a:ext>
            </a:extLst>
          </p:cNvPr>
          <p:cNvSpPr>
            <a:spLocks noGrp="1"/>
          </p:cNvSpPr>
          <p:nvPr>
            <p:ph type="title"/>
          </p:nvPr>
        </p:nvSpPr>
        <p:spPr>
          <a:xfrm>
            <a:off x="640080" y="325369"/>
            <a:ext cx="4368602" cy="1956841"/>
          </a:xfrm>
        </p:spPr>
        <p:txBody>
          <a:bodyPr anchor="b">
            <a:normAutofit/>
          </a:bodyPr>
          <a:lstStyle/>
          <a:p>
            <a:r>
              <a:rPr lang="en-US" sz="4200" dirty="0"/>
              <a:t>What Can We Do to Learn More About Him?</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49EB9D-889A-E113-6E48-91873D58BBC5}"/>
              </a:ext>
            </a:extLst>
          </p:cNvPr>
          <p:cNvSpPr>
            <a:spLocks noGrp="1"/>
          </p:cNvSpPr>
          <p:nvPr>
            <p:ph idx="1"/>
          </p:nvPr>
        </p:nvSpPr>
        <p:spPr>
          <a:xfrm>
            <a:off x="640080" y="2872899"/>
            <a:ext cx="4243589" cy="3320668"/>
          </a:xfrm>
        </p:spPr>
        <p:txBody>
          <a:bodyPr>
            <a:normAutofit/>
          </a:bodyPr>
          <a:lstStyle/>
          <a:p>
            <a:r>
              <a:rPr lang="en-US" sz="2200" dirty="0"/>
              <a:t>Go to the sources!</a:t>
            </a:r>
          </a:p>
          <a:p>
            <a:r>
              <a:rPr lang="en-US" sz="2200" dirty="0"/>
              <a:t>This photograph tells us what Carl Sandburg looked like. It was taken when Mr. Sandburg was still alive and in person. This kind of source is a primary source.</a:t>
            </a:r>
          </a:p>
        </p:txBody>
      </p:sp>
      <p:pic>
        <p:nvPicPr>
          <p:cNvPr id="5" name="Picture 4" descr="Carl Sandburg sitting at his typewriter. He has a soft smile, sitting in the sun, with short white hair. Sandburg is wearing a white button up shirt with the sleeves rolled up to his elbows.">
            <a:extLst>
              <a:ext uri="{FF2B5EF4-FFF2-40B4-BE49-F238E27FC236}">
                <a16:creationId xmlns:a16="http://schemas.microsoft.com/office/drawing/2014/main" id="{6B0688A7-32DE-45DD-7E22-59CE50517294}"/>
              </a:ext>
            </a:extLst>
          </p:cNvPr>
          <p:cNvPicPr>
            <a:picLocks noChangeAspect="1"/>
          </p:cNvPicPr>
          <p:nvPr/>
        </p:nvPicPr>
        <p:blipFill rotWithShape="1">
          <a:blip r:embed="rId2"/>
          <a:srcRect l="7915" r="356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653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C76E1-A1F2-8C89-074A-D039CAC6B3E3}"/>
              </a:ext>
            </a:extLst>
          </p:cNvPr>
          <p:cNvSpPr>
            <a:spLocks noGrp="1"/>
          </p:cNvSpPr>
          <p:nvPr>
            <p:ph type="title"/>
          </p:nvPr>
        </p:nvSpPr>
        <p:spPr>
          <a:xfrm>
            <a:off x="838200" y="365125"/>
            <a:ext cx="5558489" cy="1325563"/>
          </a:xfrm>
        </p:spPr>
        <p:txBody>
          <a:bodyPr>
            <a:normAutofit/>
          </a:bodyPr>
          <a:lstStyle/>
          <a:p>
            <a:r>
              <a:rPr lang="en-US" dirty="0"/>
              <a:t>Primary Sources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FC13E9-8297-9E70-653C-AD5E87A6296B}"/>
              </a:ext>
            </a:extLst>
          </p:cNvPr>
          <p:cNvSpPr>
            <a:spLocks noGrp="1"/>
          </p:cNvSpPr>
          <p:nvPr>
            <p:ph idx="1"/>
          </p:nvPr>
        </p:nvSpPr>
        <p:spPr>
          <a:xfrm>
            <a:off x="838200" y="1825625"/>
            <a:ext cx="5558489" cy="4351338"/>
          </a:xfrm>
        </p:spPr>
        <p:txBody>
          <a:bodyPr>
            <a:normAutofit/>
          </a:bodyPr>
          <a:lstStyle/>
          <a:p>
            <a:r>
              <a:rPr lang="en-US" dirty="0"/>
              <a:t>Primary sources are original objects or documents. These sources are as close as possible to the original person, event, or time period. </a:t>
            </a:r>
          </a:p>
          <a:p>
            <a:r>
              <a:rPr lang="en-US" dirty="0"/>
              <a:t>An poem by Mr. Sandburg and read by Mr. Sandburg is a primary source. Let’s check one out!</a:t>
            </a:r>
          </a:p>
          <a:p>
            <a:r>
              <a:rPr lang="en-US" dirty="0">
                <a:hlinkClick r:id="rId2"/>
              </a:rPr>
              <a:t>“Fog” </a:t>
            </a:r>
            <a:r>
              <a:rPr lang="en-US" dirty="0"/>
              <a:t>– Poem by Carl Sandburg</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84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0D0656-B25A-A2FF-C4EB-46E146EF84C8}"/>
              </a:ext>
            </a:extLst>
          </p:cNvPr>
          <p:cNvSpPr>
            <a:spLocks noGrp="1"/>
          </p:cNvSpPr>
          <p:nvPr>
            <p:ph type="title"/>
          </p:nvPr>
        </p:nvSpPr>
        <p:spPr>
          <a:xfrm>
            <a:off x="1046746" y="586822"/>
            <a:ext cx="3560252" cy="1645920"/>
          </a:xfrm>
        </p:spPr>
        <p:txBody>
          <a:bodyPr>
            <a:normAutofit/>
          </a:bodyPr>
          <a:lstStyle/>
          <a:p>
            <a:r>
              <a:rPr lang="en-US" sz="3200" dirty="0"/>
              <a:t>Where Else Can We Look?</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F85785C5-9995-0FF8-4720-A7CC37435EA8}"/>
              </a:ext>
            </a:extLst>
          </p:cNvPr>
          <p:cNvSpPr>
            <a:spLocks noGrp="1"/>
          </p:cNvSpPr>
          <p:nvPr>
            <p:ph idx="1"/>
          </p:nvPr>
        </p:nvSpPr>
        <p:spPr>
          <a:xfrm>
            <a:off x="5351164" y="586822"/>
            <a:ext cx="6002636" cy="1645920"/>
          </a:xfrm>
        </p:spPr>
        <p:txBody>
          <a:bodyPr anchor="ctr">
            <a:normAutofit/>
          </a:bodyPr>
          <a:lstStyle/>
          <a:p>
            <a:r>
              <a:rPr lang="en-US" sz="1800" dirty="0"/>
              <a:t>Today, the home of Carl Sandburg, Connemara is a National Historic Site.</a:t>
            </a:r>
          </a:p>
          <a:p>
            <a:r>
              <a:rPr lang="en-US" sz="1800" dirty="0"/>
              <a:t>The website provides timelines and biographies, these are secondary sources.</a:t>
            </a:r>
          </a:p>
        </p:txBody>
      </p:sp>
      <p:pic>
        <p:nvPicPr>
          <p:cNvPr id="4" name="Content Placeholder 3" descr="Banner from the Carl Sandburg Home National Historic Site website. The banner shows the home from Connemara, a white house with three brick chimneys.">
            <a:extLst>
              <a:ext uri="{FF2B5EF4-FFF2-40B4-BE49-F238E27FC236}">
                <a16:creationId xmlns:a16="http://schemas.microsoft.com/office/drawing/2014/main" id="{CC234879-E346-63B4-3FD5-6A8F6CC8D984}"/>
              </a:ext>
            </a:extLst>
          </p:cNvPr>
          <p:cNvPicPr>
            <a:picLocks noChangeAspect="1"/>
          </p:cNvPicPr>
          <p:nvPr/>
        </p:nvPicPr>
        <p:blipFill>
          <a:blip r:embed="rId2"/>
          <a:stretch>
            <a:fillRect/>
          </a:stretch>
        </p:blipFill>
        <p:spPr>
          <a:xfrm>
            <a:off x="557784" y="3261813"/>
            <a:ext cx="11164824" cy="2428349"/>
          </a:xfrm>
          <a:prstGeom prst="rect">
            <a:avLst/>
          </a:prstGeom>
        </p:spPr>
      </p:pic>
    </p:spTree>
    <p:extLst>
      <p:ext uri="{BB962C8B-B14F-4D97-AF65-F5344CB8AC3E}">
        <p14:creationId xmlns:p14="http://schemas.microsoft.com/office/powerpoint/2010/main" val="100809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905A1-96DC-678D-0485-86A4C5320AB6}"/>
              </a:ext>
            </a:extLst>
          </p:cNvPr>
          <p:cNvSpPr>
            <a:spLocks noGrp="1"/>
          </p:cNvSpPr>
          <p:nvPr>
            <p:ph type="title"/>
          </p:nvPr>
        </p:nvSpPr>
        <p:spPr>
          <a:xfrm>
            <a:off x="838200" y="365125"/>
            <a:ext cx="5558489" cy="1325563"/>
          </a:xfrm>
        </p:spPr>
        <p:txBody>
          <a:bodyPr>
            <a:normAutofit/>
          </a:bodyPr>
          <a:lstStyle/>
          <a:p>
            <a:r>
              <a:rPr lang="en-US" dirty="0"/>
              <a:t>Secondary Sources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1346427-9ADE-2506-884D-AF6B277C6FDB}"/>
              </a:ext>
            </a:extLst>
          </p:cNvPr>
          <p:cNvSpPr>
            <a:spLocks noGrp="1"/>
          </p:cNvSpPr>
          <p:nvPr>
            <p:ph idx="1"/>
          </p:nvPr>
        </p:nvSpPr>
        <p:spPr>
          <a:xfrm>
            <a:off x="838200" y="1825625"/>
            <a:ext cx="5558489" cy="4351338"/>
          </a:xfrm>
        </p:spPr>
        <p:txBody>
          <a:bodyPr>
            <a:normAutofit/>
          </a:bodyPr>
          <a:lstStyle/>
          <a:p>
            <a:r>
              <a:rPr lang="en-US" dirty="0"/>
              <a:t>A secondary source is not original. It gives information but is not first-hand evidence. A secondary source draw on other sources.</a:t>
            </a:r>
          </a:p>
          <a:p>
            <a:r>
              <a:rPr lang="en-US" dirty="0"/>
              <a:t>Secondary sources can be books, images, art, and more. They use other sources, like primary sources, to collect information.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90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4CB30-4A93-4255-8775-6D428E4F6116}">
  <ds:schemaRefs>
    <ds:schemaRef ds:uri="http://www.w3.org/XML/1998/namespace"/>
    <ds:schemaRef ds:uri="http://schemas.microsoft.com/office/2006/metadata/properties"/>
    <ds:schemaRef ds:uri="http://purl.org/dc/dcmitype/"/>
    <ds:schemaRef ds:uri="cb8b4cd4-352e-4cbe-a6e6-ca4232ef9b8f"/>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8548e196-601b-415a-94aa-aeb76bc70ae2"/>
    <ds:schemaRef ds:uri="http://purl.org/dc/terms/"/>
  </ds:schemaRefs>
</ds:datastoreItem>
</file>

<file path=customXml/itemProps2.xml><?xml version="1.0" encoding="utf-8"?>
<ds:datastoreItem xmlns:ds="http://schemas.openxmlformats.org/officeDocument/2006/customXml" ds:itemID="{C9010C0F-FE3B-4CC7-A2CA-7316B7884E10}">
  <ds:schemaRefs>
    <ds:schemaRef ds:uri="http://schemas.microsoft.com/sharepoint/v3/contenttype/forms"/>
  </ds:schemaRefs>
</ds:datastoreItem>
</file>

<file path=customXml/itemProps3.xml><?xml version="1.0" encoding="utf-8"?>
<ds:datastoreItem xmlns:ds="http://schemas.openxmlformats.org/officeDocument/2006/customXml" ds:itemID="{8038D316-93D5-425F-8E93-51388E1DF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b4cd4-352e-4cbe-a6e6-ca4232ef9b8f"/>
    <ds:schemaRef ds:uri="8548e196-601b-415a-94aa-aeb76bc70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4458</TotalTime>
  <Words>1401</Words>
  <Application>Microsoft Office PowerPoint</Application>
  <PresentationFormat>Widescreen</PresentationFormat>
  <Paragraphs>89</Paragraphs>
  <Slides>19</Slides>
  <Notes>2</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Primary and Secondary Sources</vt:lpstr>
      <vt:lpstr>How Do We Know?</vt:lpstr>
      <vt:lpstr>Sources!</vt:lpstr>
      <vt:lpstr>Have you ever heard of Carl Sandburg?</vt:lpstr>
      <vt:lpstr>Carl Sandburg was… </vt:lpstr>
      <vt:lpstr>What Can We Do to Learn More About Him?</vt:lpstr>
      <vt:lpstr>Primary Sources</vt:lpstr>
      <vt:lpstr>Where Else Can We Look?</vt:lpstr>
      <vt:lpstr>Secondary Sources</vt:lpstr>
      <vt:lpstr>Video Break!</vt:lpstr>
      <vt:lpstr>Now Can You Tell the Difference?</vt:lpstr>
      <vt:lpstr>Dwelling of an Enslaved Person</vt:lpstr>
      <vt:lpstr>A Recent Book from the Carl Sandburg Home National Historic Site.</vt:lpstr>
      <vt:lpstr>James Fisher Interview 1975</vt:lpstr>
      <vt:lpstr>Abraham Lincoln Biography by Carl Sandburg</vt:lpstr>
      <vt:lpstr>Servants at Connemara</vt:lpstr>
      <vt:lpstr>Exit Ticket</vt:lpstr>
      <vt:lpstr>Lesson Biography in Order of Appearance</vt:lpstr>
      <vt:lpstr>Connemara STEM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and Secondary Sources</dc:title>
  <dc:creator>Binnix, Elaine M</dc:creator>
  <cp:lastModifiedBy>Elaine Binnix</cp:lastModifiedBy>
  <cp:revision>3</cp:revision>
  <dcterms:created xsi:type="dcterms:W3CDTF">2023-04-18T17:34:15Z</dcterms:created>
  <dcterms:modified xsi:type="dcterms:W3CDTF">2023-05-01T18:40:36Z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